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8" r:id="rId3"/>
    <p:sldId id="257" r:id="rId4"/>
    <p:sldId id="276" r:id="rId5"/>
    <p:sldId id="259" r:id="rId6"/>
    <p:sldId id="261" r:id="rId7"/>
    <p:sldId id="277" r:id="rId8"/>
    <p:sldId id="263" r:id="rId9"/>
    <p:sldId id="269" r:id="rId10"/>
    <p:sldId id="290" r:id="rId11"/>
    <p:sldId id="289" r:id="rId12"/>
    <p:sldId id="291" r:id="rId13"/>
    <p:sldId id="293" r:id="rId14"/>
    <p:sldId id="283" r:id="rId15"/>
    <p:sldId id="278" r:id="rId16"/>
    <p:sldId id="294" r:id="rId17"/>
    <p:sldId id="295" r:id="rId18"/>
    <p:sldId id="296" r:id="rId19"/>
    <p:sldId id="297" r:id="rId20"/>
    <p:sldId id="298" r:id="rId21"/>
    <p:sldId id="309" r:id="rId22"/>
    <p:sldId id="300" r:id="rId23"/>
    <p:sldId id="301" r:id="rId24"/>
    <p:sldId id="302" r:id="rId25"/>
    <p:sldId id="303" r:id="rId26"/>
    <p:sldId id="305" r:id="rId27"/>
    <p:sldId id="307" r:id="rId28"/>
    <p:sldId id="308" r:id="rId29"/>
    <p:sldId id="311" r:id="rId30"/>
    <p:sldId id="310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</p:sldIdLst>
  <p:sldSz cx="12954000" cy="9715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3060" userDrawn="1">
          <p15:clr>
            <a:srgbClr val="A4A3A4"/>
          </p15:clr>
        </p15:guide>
        <p15:guide id="2" pos="40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  <a:srgbClr val="01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72" y="96"/>
      </p:cViewPr>
      <p:guideLst>
        <p:guide orient="horz" pos="3060"/>
        <p:guide pos="4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7" name="Shape 3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EY thinks 20% of these policies will be behaviour-based by 2020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7" name="Shape 3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185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Notifications are key. Challenge is getting users to keep app installed – then keeping notifications enabled.</a:t>
            </a:r>
          </a:p>
        </p:txBody>
      </p:sp>
    </p:spTree>
    <p:extLst>
      <p:ext uri="{BB962C8B-B14F-4D97-AF65-F5344CB8AC3E}">
        <p14:creationId xmlns:p14="http://schemas.microsoft.com/office/powerpoint/2010/main" val="1580380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Canvases are the consultants quadrants for </a:t>
            </a:r>
            <a:r>
              <a:rPr lang="en-AU" dirty="0" err="1"/>
              <a:t>startup</a:t>
            </a:r>
            <a:r>
              <a:rPr lang="en-AU" dirty="0"/>
              <a:t> people.</a:t>
            </a:r>
          </a:p>
        </p:txBody>
      </p:sp>
    </p:spTree>
    <p:extLst>
      <p:ext uri="{BB962C8B-B14F-4D97-AF65-F5344CB8AC3E}">
        <p14:creationId xmlns:p14="http://schemas.microsoft.com/office/powerpoint/2010/main" val="327135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AU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 the same user flow as you would if you were actually speaking to a person.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AU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bot shouldn’t sound too clever, using complicated grammar or language structures. Keep it simple and be concise.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AU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use gender-specific pronouns, because you never know who’s on the other side of the conversation.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AU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help messages and suggestions for when the user feels lost.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AU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 witty replies for unsupported topics, so that the bot doesn’t look dumb.</a:t>
            </a:r>
          </a:p>
          <a:p>
            <a:br>
              <a:rPr lang="en-AU" dirty="0"/>
            </a:br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9476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NLP – 80% accuracy is still 20% wrong</a:t>
            </a:r>
          </a:p>
          <a:p>
            <a:endParaRPr lang="en-AU" dirty="0"/>
          </a:p>
          <a:p>
            <a:r>
              <a:rPr lang="en-AU" dirty="0"/>
              <a:t>“Rails” are </a:t>
            </a:r>
            <a:r>
              <a:rPr lang="en-AU" dirty="0" err="1"/>
              <a:t>preset</a:t>
            </a:r>
            <a:r>
              <a:rPr lang="en-AU" dirty="0"/>
              <a:t> conversation paths</a:t>
            </a:r>
          </a:p>
          <a:p>
            <a:r>
              <a:rPr lang="en-AU" dirty="0"/>
              <a:t>NLP is syntactical analysis of free text input</a:t>
            </a:r>
          </a:p>
          <a:p>
            <a:endParaRPr lang="en-AU" dirty="0"/>
          </a:p>
          <a:p>
            <a:r>
              <a:rPr lang="en-AU" dirty="0"/>
              <a:t>Start with slash commands/rigid syntax,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1508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NLP – 80% accuracy is still 20% wrong</a:t>
            </a:r>
          </a:p>
          <a:p>
            <a:endParaRPr lang="en-AU" dirty="0"/>
          </a:p>
          <a:p>
            <a:r>
              <a:rPr lang="en-AU" dirty="0"/>
              <a:t>“Rails” are </a:t>
            </a:r>
            <a:r>
              <a:rPr lang="en-AU" dirty="0" err="1"/>
              <a:t>preset</a:t>
            </a:r>
            <a:r>
              <a:rPr lang="en-AU" dirty="0"/>
              <a:t> conversation paths</a:t>
            </a:r>
          </a:p>
          <a:p>
            <a:r>
              <a:rPr lang="en-AU" dirty="0"/>
              <a:t>NLP is syntactical analysis of free text input</a:t>
            </a:r>
          </a:p>
          <a:p>
            <a:endParaRPr lang="en-AU" dirty="0"/>
          </a:p>
          <a:p>
            <a:r>
              <a:rPr lang="en-AU" dirty="0"/>
              <a:t>Start with slash commands/rigid syntax,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6702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NLP – 80% accuracy is still 20% wrong</a:t>
            </a:r>
          </a:p>
          <a:p>
            <a:endParaRPr lang="en-AU" dirty="0"/>
          </a:p>
          <a:p>
            <a:r>
              <a:rPr lang="en-AU" dirty="0"/>
              <a:t>“Rails” are </a:t>
            </a:r>
            <a:r>
              <a:rPr lang="en-AU" dirty="0" err="1"/>
              <a:t>preset</a:t>
            </a:r>
            <a:r>
              <a:rPr lang="en-AU" dirty="0"/>
              <a:t> conversation paths</a:t>
            </a:r>
          </a:p>
          <a:p>
            <a:r>
              <a:rPr lang="en-AU" dirty="0"/>
              <a:t>NLP is syntactical analysis of free text input</a:t>
            </a:r>
          </a:p>
          <a:p>
            <a:endParaRPr lang="en-AU" dirty="0"/>
          </a:p>
          <a:p>
            <a:r>
              <a:rPr lang="en-AU" dirty="0"/>
              <a:t>Start with slash commands/rigid syntax,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63828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85397" y="0"/>
            <a:ext cx="10383206" cy="4920755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85397" y="5008960"/>
            <a:ext cx="10383206" cy="3550365"/>
          </a:xfrm>
          <a:prstGeom prst="rect">
            <a:avLst/>
          </a:prstGeom>
        </p:spPr>
        <p:txBody>
          <a:bodyPr numCol="1" spcCol="38100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xfrm>
            <a:off x="655349" y="0"/>
            <a:ext cx="5821651" cy="469393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6800"/>
            </a:lvl1pPr>
          </a:lstStyle>
          <a:p>
            <a:r>
              <a:t>Title Text</a:t>
            </a:r>
          </a:p>
        </p:txBody>
      </p:sp>
      <p:sp>
        <p:nvSpPr>
          <p:cNvPr id="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55349" y="4769541"/>
            <a:ext cx="5821651" cy="4945959"/>
          </a:xfrm>
          <a:prstGeom prst="rect">
            <a:avLst/>
          </a:prstGeom>
        </p:spPr>
        <p:txBody>
          <a:bodyPr numCol="1" spcCol="38100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655349" y="0"/>
            <a:ext cx="5821651" cy="469393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6800"/>
            </a:lvl1pPr>
          </a:lstStyle>
          <a:p>
            <a:r>
              <a:t>Title Text</a:t>
            </a:r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55349" y="4769541"/>
            <a:ext cx="5821651" cy="4945959"/>
          </a:xfrm>
          <a:prstGeom prst="rect">
            <a:avLst/>
          </a:prstGeom>
        </p:spPr>
        <p:txBody>
          <a:bodyPr numCol="1" spcCol="38100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 txBox="1">
            <a:spLocks noGrp="1"/>
          </p:cNvSpPr>
          <p:nvPr>
            <p:ph type="title"/>
          </p:nvPr>
        </p:nvSpPr>
        <p:spPr>
          <a:xfrm>
            <a:off x="1285397" y="257202"/>
            <a:ext cx="10383206" cy="244697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85397" y="2704176"/>
            <a:ext cx="5002590" cy="5794064"/>
          </a:xfrm>
          <a:prstGeom prst="rect">
            <a:avLst/>
          </a:prstGeom>
        </p:spPr>
        <p:txBody>
          <a:bodyPr lIns="50403" tIns="50403" rIns="50403" bIns="50403" numCol="1" spcCol="3810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1285397" y="257202"/>
            <a:ext cx="10383206" cy="244697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85397" y="2704176"/>
            <a:ext cx="5002590" cy="5794064"/>
          </a:xfrm>
          <a:prstGeom prst="rect">
            <a:avLst/>
          </a:prstGeom>
        </p:spPr>
        <p:txBody>
          <a:bodyPr lIns="50403" tIns="50403" rIns="50403" bIns="50403" numCol="1" spcCol="3810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1285397" y="257202"/>
            <a:ext cx="10383206" cy="244697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737096" y="2704176"/>
            <a:ext cx="3931506" cy="5794064"/>
          </a:xfrm>
          <a:prstGeom prst="rect">
            <a:avLst/>
          </a:prstGeom>
        </p:spPr>
        <p:txBody>
          <a:bodyPr lIns="50403" tIns="50403" rIns="50403" bIns="50403" numCol="1" spcCol="3810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1285397" y="257202"/>
            <a:ext cx="10383206" cy="244697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1285397" y="2704176"/>
            <a:ext cx="10383206" cy="5794064"/>
          </a:xfrm>
          <a:prstGeom prst="rect">
            <a:avLst/>
          </a:prstGeom>
        </p:spPr>
        <p:txBody>
          <a:bodyPr lIns="50403" tIns="50403" rIns="50403" bIns="50403" numCol="1" spcCol="38100" anchor="ctr"/>
          <a:lstStyle>
            <a:lvl1pPr marL="861784" indent="-544284">
              <a:spcBef>
                <a:spcPts val="2400"/>
              </a:spcBef>
              <a:defRPr sz="4000"/>
            </a:lvl1pPr>
            <a:lvl2pPr marL="1306284" indent="-544284">
              <a:spcBef>
                <a:spcPts val="2400"/>
              </a:spcBef>
              <a:defRPr sz="4000"/>
            </a:lvl2pPr>
            <a:lvl3pPr marL="1750784" indent="-544284">
              <a:spcBef>
                <a:spcPts val="2400"/>
              </a:spcBef>
              <a:defRPr sz="4000"/>
            </a:lvl3pPr>
            <a:lvl4pPr marL="2195284" indent="-544284">
              <a:spcBef>
                <a:spcPts val="2400"/>
              </a:spcBef>
              <a:defRPr sz="4000"/>
            </a:lvl4pPr>
            <a:lvl5pPr marL="2639784" indent="-544284">
              <a:spcBef>
                <a:spcPts val="2400"/>
              </a:spcBef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Text"/>
          <p:cNvSpPr txBox="1">
            <a:spLocks noGrp="1"/>
          </p:cNvSpPr>
          <p:nvPr>
            <p:ph type="title"/>
          </p:nvPr>
        </p:nvSpPr>
        <p:spPr>
          <a:xfrm>
            <a:off x="1285397" y="2627377"/>
            <a:ext cx="10383206" cy="4460746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3AC0B9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Text"/>
          <p:cNvSpPr txBox="1">
            <a:spLocks noGrp="1"/>
          </p:cNvSpPr>
          <p:nvPr>
            <p:ph type="title"/>
          </p:nvPr>
        </p:nvSpPr>
        <p:spPr>
          <a:xfrm>
            <a:off x="1285397" y="257202"/>
            <a:ext cx="10383206" cy="244697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5" name="Body Level One…"/>
          <p:cNvSpPr txBox="1">
            <a:spLocks noGrp="1"/>
          </p:cNvSpPr>
          <p:nvPr>
            <p:ph type="body" idx="1"/>
          </p:nvPr>
        </p:nvSpPr>
        <p:spPr>
          <a:xfrm>
            <a:off x="1285397" y="2704176"/>
            <a:ext cx="10383206" cy="5794064"/>
          </a:xfrm>
          <a:prstGeom prst="rect">
            <a:avLst/>
          </a:prstGeom>
        </p:spPr>
        <p:txBody>
          <a:bodyPr lIns="50403" tIns="50403" rIns="50403" bIns="50403" numCol="1" spcCol="38100" anchor="ctr"/>
          <a:lstStyle>
            <a:lvl1pPr marL="0" indent="0" algn="ctr" defTabSz="457200">
              <a:spcBef>
                <a:spcPts val="2400"/>
              </a:spcBef>
              <a:buSzTx/>
              <a:buNone/>
              <a:defRPr sz="2000" cap="all">
                <a:solidFill>
                  <a:srgbClr val="4242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  <a:lvl2pPr marL="0" indent="0" algn="ctr" defTabSz="457200">
              <a:spcBef>
                <a:spcPts val="2400"/>
              </a:spcBef>
              <a:buSzTx/>
              <a:buNone/>
              <a:defRPr sz="2000" cap="all">
                <a:solidFill>
                  <a:srgbClr val="4242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2pPr>
            <a:lvl3pPr marL="0" indent="0" algn="ctr" defTabSz="457200">
              <a:spcBef>
                <a:spcPts val="2400"/>
              </a:spcBef>
              <a:buSzTx/>
              <a:buNone/>
              <a:defRPr sz="2000" cap="all">
                <a:solidFill>
                  <a:srgbClr val="4242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3pPr>
            <a:lvl4pPr marL="0" indent="0" algn="ctr" defTabSz="457200">
              <a:spcBef>
                <a:spcPts val="2400"/>
              </a:spcBef>
              <a:buSzTx/>
              <a:buNone/>
              <a:defRPr sz="2000" cap="all">
                <a:solidFill>
                  <a:srgbClr val="4242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4pPr>
            <a:lvl5pPr marL="0" indent="0" algn="ctr" defTabSz="457200">
              <a:spcBef>
                <a:spcPts val="2400"/>
              </a:spcBef>
              <a:buSzTx/>
              <a:buNone/>
              <a:defRPr sz="2000" cap="all">
                <a:solidFill>
                  <a:srgbClr val="4242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Text"/>
          <p:cNvSpPr txBox="1">
            <a:spLocks noGrp="1"/>
          </p:cNvSpPr>
          <p:nvPr>
            <p:ph type="title"/>
          </p:nvPr>
        </p:nvSpPr>
        <p:spPr>
          <a:xfrm>
            <a:off x="1285398" y="270995"/>
            <a:ext cx="10383204" cy="241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4" name="Body Level One…"/>
          <p:cNvSpPr txBox="1">
            <a:spLocks noGrp="1"/>
          </p:cNvSpPr>
          <p:nvPr>
            <p:ph type="body" idx="1"/>
          </p:nvPr>
        </p:nvSpPr>
        <p:spPr>
          <a:xfrm>
            <a:off x="1285398" y="2765988"/>
            <a:ext cx="10383204" cy="5670439"/>
          </a:xfrm>
          <a:prstGeom prst="rect">
            <a:avLst/>
          </a:prstGeom>
        </p:spPr>
        <p:txBody>
          <a:bodyPr lIns="50403" tIns="50403" rIns="50403" bIns="50403" numCol="1" spcCol="38100" anchor="ctr"/>
          <a:lstStyle>
            <a:lvl1pPr marL="861785" indent="-544285">
              <a:spcBef>
                <a:spcPts val="2400"/>
              </a:spcBef>
              <a:defRPr sz="4000"/>
            </a:lvl1pPr>
            <a:lvl2pPr marL="1306285" indent="-544285">
              <a:spcBef>
                <a:spcPts val="2400"/>
              </a:spcBef>
              <a:defRPr sz="4000"/>
            </a:lvl2pPr>
            <a:lvl3pPr marL="1750785" indent="-544285">
              <a:spcBef>
                <a:spcPts val="2400"/>
              </a:spcBef>
              <a:defRPr sz="4000"/>
            </a:lvl3pPr>
            <a:lvl4pPr marL="2195285" indent="-544285">
              <a:spcBef>
                <a:spcPts val="2400"/>
              </a:spcBef>
              <a:defRPr sz="4000"/>
            </a:lvl4pPr>
            <a:lvl5pPr marL="2639785" indent="-544285">
              <a:spcBef>
                <a:spcPts val="2400"/>
              </a:spcBef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2346" y="9205086"/>
            <a:ext cx="316707" cy="342107"/>
          </a:xfrm>
          <a:prstGeom prst="rect">
            <a:avLst/>
          </a:prstGeom>
        </p:spPr>
        <p:txBody>
          <a:bodyPr wrap="none" lIns="50403" tIns="50403" rIns="50403" bIns="50403" anchor="t"/>
          <a:lstStyle>
            <a:lvl1pPr algn="ctr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idx="1"/>
          </p:nvPr>
        </p:nvSpPr>
        <p:spPr>
          <a:xfrm>
            <a:off x="1285397" y="1279072"/>
            <a:ext cx="10383206" cy="7157355"/>
          </a:xfrm>
          <a:prstGeom prst="rect">
            <a:avLst/>
          </a:prstGeom>
        </p:spPr>
        <p:txBody>
          <a:bodyPr lIns="50403" tIns="50403" rIns="50403" bIns="50403" numCol="1" spcCol="38100" anchor="ctr"/>
          <a:lstStyle>
            <a:lvl1pPr marL="861784" indent="-544284">
              <a:spcBef>
                <a:spcPts val="4800"/>
              </a:spcBef>
              <a:defRPr sz="4000"/>
            </a:lvl1pPr>
            <a:lvl2pPr marL="1306284" indent="-544284">
              <a:spcBef>
                <a:spcPts val="4800"/>
              </a:spcBef>
              <a:defRPr sz="4000"/>
            </a:lvl2pPr>
            <a:lvl3pPr marL="1750784" indent="-544284">
              <a:spcBef>
                <a:spcPts val="4800"/>
              </a:spcBef>
              <a:defRPr sz="4000"/>
            </a:lvl3pPr>
            <a:lvl4pPr marL="2195284" indent="-544284">
              <a:spcBef>
                <a:spcPts val="4800"/>
              </a:spcBef>
              <a:defRPr sz="4000"/>
            </a:lvl4pPr>
            <a:lvl5pPr marL="2639784" indent="-544284">
              <a:spcBef>
                <a:spcPts val="4800"/>
              </a:spcBef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1285397" y="45626"/>
            <a:ext cx="10383206" cy="28701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1285397" y="2967602"/>
            <a:ext cx="10383206" cy="378029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1285397" y="7327541"/>
            <a:ext cx="10383206" cy="168853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xfrm>
            <a:off x="1285397" y="7327541"/>
            <a:ext cx="10383206" cy="168853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85397" y="195390"/>
            <a:ext cx="10383206" cy="2570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85397" y="2765987"/>
            <a:ext cx="10383206" cy="694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numCol="2" spcCol="51915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283700" y="8744479"/>
            <a:ext cx="3022600" cy="5207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781207" marR="0" indent="-463707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1225706" marR="0" indent="-463707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670206" marR="0" indent="-463706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2114706" marR="0" indent="-463706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559206" marR="0" indent="-463706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859313" marR="0" indent="-408213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214913" marR="0" indent="-408213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70513" marR="0" indent="-408213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3926113" marR="0" indent="-408213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Boundlss"/>
          <p:cNvSpPr txBox="1"/>
          <p:nvPr/>
        </p:nvSpPr>
        <p:spPr>
          <a:xfrm>
            <a:off x="1270000" y="3913998"/>
            <a:ext cx="7332417" cy="778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 defTabSz="457200">
              <a:spcBef>
                <a:spcPts val="1200"/>
              </a:spcBef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sz="2200">
                <a:solidFill>
                  <a:srgbClr val="000000"/>
                </a:solidFill>
              </a:defRPr>
            </a:pPr>
            <a:r>
              <a:rPr lang="en-AU" sz="4400" dirty="0">
                <a:solidFill>
                  <a:schemeClr val="bg1"/>
                </a:solidFill>
              </a:rPr>
              <a:t>The Chatbots are Coming!</a:t>
            </a:r>
            <a:endParaRPr sz="4400" dirty="0">
              <a:solidFill>
                <a:schemeClr val="bg1"/>
              </a:solidFill>
            </a:endParaRPr>
          </a:p>
        </p:txBody>
      </p:sp>
      <p:sp>
        <p:nvSpPr>
          <p:cNvPr id="215" name="Artificial Intelligence, chat-bot and biosensors"/>
          <p:cNvSpPr txBox="1"/>
          <p:nvPr/>
        </p:nvSpPr>
        <p:spPr>
          <a:xfrm>
            <a:off x="1270000" y="4738298"/>
            <a:ext cx="8222363" cy="501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 defTabSz="457200">
              <a:spcBef>
                <a:spcPts val="1200"/>
              </a:spcBef>
              <a:defRPr sz="2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defRPr sz="2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sz="2600"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7" name="1"/>
          <p:cNvSpPr txBox="1"/>
          <p:nvPr/>
        </p:nvSpPr>
        <p:spPr>
          <a:xfrm>
            <a:off x="6390233" y="9172990"/>
            <a:ext cx="173534" cy="253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defTabSz="609600">
              <a:defRPr sz="11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defRPr sz="1800" i="0"/>
            </a:pPr>
            <a:r>
              <a:rPr sz="1100" i="1"/>
              <a:t>1</a:t>
            </a:r>
          </a:p>
        </p:txBody>
      </p:sp>
      <p:sp>
        <p:nvSpPr>
          <p:cNvPr id="218" name="Line"/>
          <p:cNvSpPr/>
          <p:nvPr/>
        </p:nvSpPr>
        <p:spPr>
          <a:xfrm>
            <a:off x="1270000" y="4670237"/>
            <a:ext cx="7957589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</p:txBody>
      </p:sp>
      <p:pic>
        <p:nvPicPr>
          <p:cNvPr id="1026" name="Picture 2" descr="Image result for cute robot drawing transparent background">
            <a:extLst>
              <a:ext uri="{FF2B5EF4-FFF2-40B4-BE49-F238E27FC236}">
                <a16:creationId xmlns:a16="http://schemas.microsoft.com/office/drawing/2014/main" id="{E16067C2-32E8-4EE7-AC05-09521F7BC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977" y="4143007"/>
            <a:ext cx="4533971" cy="502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820788F2-B0C5-4059-A2C5-25EFC2BB5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1012"/>
            <a:ext cx="12954000" cy="728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34968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What are Chatbots?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3770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kumimoji="0" lang="en-AU" sz="3500" b="0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500" dirty="0">
                <a:solidFill>
                  <a:srgbClr val="193ACD"/>
                </a:solidFill>
                <a:latin typeface="Georgia"/>
                <a:sym typeface="Georgia"/>
              </a:rPr>
              <a:t>Command Line over Chat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kumimoji="0" lang="en-AU" sz="3500" b="0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kumimoji="0" lang="en-AU" sz="3500" b="0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Georgia"/>
                <a:sym typeface="Georgia"/>
              </a:rPr>
              <a:t>Structured syntax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5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kumimoji="0" lang="en-AU" sz="3500" b="0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Georgia"/>
                <a:sym typeface="Georgia"/>
              </a:rPr>
              <a:t>No Intelligence</a:t>
            </a: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607011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COMMAND BOTS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5" name="Picture 2" descr="Image result for slackbot examples">
            <a:extLst>
              <a:ext uri="{FF2B5EF4-FFF2-40B4-BE49-F238E27FC236}">
                <a16:creationId xmlns:a16="http://schemas.microsoft.com/office/drawing/2014/main" id="{958AF0FF-B193-4D35-A4A5-EBFF40B9AA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607" y="4087794"/>
            <a:ext cx="7367393" cy="242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52952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What are Chatbots?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3770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5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kumimoji="0" lang="en-AU" sz="3500" b="0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Georgia"/>
                <a:sym typeface="Georgia"/>
              </a:rPr>
              <a:t>Multi-step “form filling”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5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kumimoji="0" lang="en-AU" sz="3500" b="0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500" dirty="0">
                <a:solidFill>
                  <a:srgbClr val="193ACD"/>
                </a:solidFill>
                <a:latin typeface="Georgia"/>
                <a:sym typeface="Georgia"/>
              </a:rPr>
              <a:t>Scripted Conversations</a:t>
            </a:r>
            <a:endParaRPr kumimoji="0" lang="en-AU" sz="3500" b="0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279998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TASK-BASED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4" name="Picture 2" descr="Image result for chatbot order pizza">
            <a:extLst>
              <a:ext uri="{FF2B5EF4-FFF2-40B4-BE49-F238E27FC236}">
                <a16:creationId xmlns:a16="http://schemas.microsoft.com/office/drawing/2014/main" id="{802F7BB2-2B61-431E-A59A-56654A397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388" y="3895595"/>
            <a:ext cx="7583611" cy="408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8215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What are Chatbots?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4970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5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4" algn="l" defTabSz="457200"/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Intelligent</a:t>
            </a:r>
          </a:p>
          <a:p>
            <a:pPr lvl="4" algn="l" defTabSz="457200"/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4" algn="l" defTabSz="457200"/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Free-form interaction</a:t>
            </a:r>
          </a:p>
          <a:p>
            <a:pPr lvl="4" algn="l" defTabSz="457200"/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4" algn="l" defTabSz="457200"/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Knowledge of customer/previous interactions</a:t>
            </a: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788150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CONVERSATIONAL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9" name="Picture 10" descr="Facebook Chatbots Are Frustrating and Useless">
            <a:extLst>
              <a:ext uri="{FF2B5EF4-FFF2-40B4-BE49-F238E27FC236}">
                <a16:creationId xmlns:a16="http://schemas.microsoft.com/office/drawing/2014/main" id="{B661FD6C-24E2-4A68-8264-15C8622FB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544" y="2217105"/>
            <a:ext cx="7425456" cy="660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91098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rends…"/>
          <p:cNvSpPr txBox="1"/>
          <p:nvPr/>
        </p:nvSpPr>
        <p:spPr>
          <a:xfrm>
            <a:off x="1905000" y="3861196"/>
            <a:ext cx="7891819" cy="1394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en-AU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WHY NOW?	</a:t>
            </a:r>
            <a:endParaRPr kumimoji="0" sz="4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r>
              <a:rPr kumimoji="0" lang="en-AU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Everyone is suddenly talking about chatbots…</a:t>
            </a: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965700" y="9270999"/>
            <a:ext cx="30226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79" name="Line"/>
          <p:cNvSpPr/>
          <p:nvPr/>
        </p:nvSpPr>
        <p:spPr>
          <a:xfrm>
            <a:off x="1907486" y="4670237"/>
            <a:ext cx="6272872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290604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Intelligent Assistants"/>
          <p:cNvSpPr txBox="1"/>
          <p:nvPr/>
        </p:nvSpPr>
        <p:spPr>
          <a:xfrm>
            <a:off x="1270000" y="757252"/>
            <a:ext cx="1937229" cy="53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Why Now?</a:t>
            </a:r>
            <a:endParaRPr dirty="0"/>
          </a:p>
        </p:txBody>
      </p:sp>
      <p:sp>
        <p:nvSpPr>
          <p:cNvPr id="34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83699"/>
            <a:ext cx="762000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grpSp>
        <p:nvGrpSpPr>
          <p:cNvPr id="351" name="Group"/>
          <p:cNvGrpSpPr/>
          <p:nvPr/>
        </p:nvGrpSpPr>
        <p:grpSpPr>
          <a:xfrm>
            <a:off x="1275251" y="2866343"/>
            <a:ext cx="10323850" cy="3932399"/>
            <a:chOff x="0" y="5197"/>
            <a:chExt cx="4672062" cy="4040335"/>
          </a:xfrm>
        </p:grpSpPr>
        <p:sp>
          <p:nvSpPr>
            <p:cNvPr id="348" name="Line"/>
            <p:cNvSpPr/>
            <p:nvPr/>
          </p:nvSpPr>
          <p:spPr>
            <a:xfrm flipV="1">
              <a:off x="0" y="354858"/>
              <a:ext cx="1423921" cy="11759"/>
            </a:xfrm>
            <a:prstGeom prst="line">
              <a:avLst/>
            </a:prstGeom>
            <a:noFill/>
            <a:ln w="25400" cap="flat">
              <a:solidFill>
                <a:srgbClr val="193ACD"/>
              </a:solidFill>
              <a:prstDash val="solid"/>
              <a:bevel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l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349" name="AI &amp; CONVERSATIONAL INTERFACES"/>
            <p:cNvSpPr txBox="1"/>
            <p:nvPr/>
          </p:nvSpPr>
          <p:spPr>
            <a:xfrm>
              <a:off x="0" y="5197"/>
              <a:ext cx="3232455" cy="317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403" tIns="50403" rIns="50403" bIns="50403" numCol="1" anchor="ctr">
              <a:spAutoFit/>
            </a:bodyPr>
            <a:lstStyle>
              <a:lvl1pPr algn="l">
                <a:defRPr sz="1400" b="1">
                  <a:solidFill>
                    <a:srgbClr val="193ACD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en-AU" dirty="0"/>
                <a:t>SATYA NADELLA, MICROSOFT CEO</a:t>
              </a:r>
              <a:endParaRPr dirty="0"/>
            </a:p>
          </p:txBody>
        </p:sp>
        <p:sp>
          <p:nvSpPr>
            <p:cNvPr id="350" name="AI and conversational interfaces maturing."/>
            <p:cNvSpPr txBox="1"/>
            <p:nvPr/>
          </p:nvSpPr>
          <p:spPr>
            <a:xfrm>
              <a:off x="25400" y="488009"/>
              <a:ext cx="4646662" cy="35575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57200">
                <a:defRPr sz="4500">
                  <a:solidFill>
                    <a:srgbClr val="193ACD"/>
                  </a:solidFill>
                  <a:latin typeface="Georgia"/>
                  <a:ea typeface="Georgia"/>
                  <a:cs typeface="Georgia"/>
                  <a:sym typeface="Georgia"/>
                </a:defRPr>
              </a:lvl1pPr>
            </a:lstStyle>
            <a:p>
              <a:endParaRPr lang="en-AU" i="1" dirty="0"/>
            </a:p>
            <a:p>
              <a:pPr algn="ctr"/>
              <a:r>
                <a:rPr lang="en-AU" i="1" dirty="0"/>
                <a:t>“Chatbots will fundamentally revolutionize how computing is experienced by everybody.” </a:t>
              </a:r>
            </a:p>
            <a:p>
              <a:endParaRPr dirty="0"/>
            </a:p>
          </p:txBody>
        </p:sp>
      </p:grpSp>
      <p:sp>
        <p:nvSpPr>
          <p:cNvPr id="352" name="Text"/>
          <p:cNvSpPr txBox="1"/>
          <p:nvPr/>
        </p:nvSpPr>
        <p:spPr>
          <a:xfrm>
            <a:off x="6096000" y="9270999"/>
            <a:ext cx="7620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200"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pPr>
            <a:fld id="{86CB4B4D-7CA3-9044-876B-883B54F8677D}" type="slidenum">
              <a:t>15</a:t>
            </a:fld>
            <a: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126980585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Why Now?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Messaging has surpassed social media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365231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GROWTH OF MESSAGING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0" name="Picture 2" descr="https://cdn-images-1.medium.com/max/1600/0*VgOQYtvD4un4pH_N.png">
            <a:extLst>
              <a:ext uri="{FF2B5EF4-FFF2-40B4-BE49-F238E27FC236}">
                <a16:creationId xmlns:a16="http://schemas.microsoft.com/office/drawing/2014/main" id="{AEFF7889-6BC1-49C2-9EBB-EBB8E2258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973" y="2078990"/>
            <a:ext cx="7410027" cy="555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47265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Why Now?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Messaging has surpassed social media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365231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GROWTH OF MESSAGING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7EC907-1E83-4B3C-A8E8-49840FBD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885" y="2758533"/>
            <a:ext cx="7956115" cy="41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4247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Why Now?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387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Primary form of communication for 65% of Millennials, Gen X-</a:t>
            </a:r>
            <a:r>
              <a:rPr lang="en-AU" sz="3600" dirty="0" err="1">
                <a:solidFill>
                  <a:srgbClr val="193ACD"/>
                </a:solidFill>
                <a:latin typeface="Georgia"/>
                <a:sym typeface="Georgia"/>
              </a:rPr>
              <a:t>ers</a:t>
            </a: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 and Boomers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3158718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INCREASED USER EXPECTATIONS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0" name="Picture 2" descr="https://cdn-images-1.medium.com/max/1600/0*mczniLT2OEmmVOqF.jpeg">
            <a:extLst>
              <a:ext uri="{FF2B5EF4-FFF2-40B4-BE49-F238E27FC236}">
                <a16:creationId xmlns:a16="http://schemas.microsoft.com/office/drawing/2014/main" id="{68F5621A-6FCC-437A-AC25-9C2939D52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508" y="2793304"/>
            <a:ext cx="7376492" cy="384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55776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Why Now?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4985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23% of users abandon apps after just 1 use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Bots are </a:t>
            </a:r>
            <a:r>
              <a:rPr lang="en-AU" sz="3600" u="sng" dirty="0">
                <a:solidFill>
                  <a:srgbClr val="193ACD"/>
                </a:solidFill>
                <a:latin typeface="Georgia"/>
                <a:sym typeface="Georgia"/>
              </a:rPr>
              <a:t>cheaper</a:t>
            </a: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, </a:t>
            </a:r>
            <a:r>
              <a:rPr lang="en-AU" sz="3600" u="sng" dirty="0">
                <a:solidFill>
                  <a:srgbClr val="193ACD"/>
                </a:solidFill>
                <a:latin typeface="Georgia"/>
                <a:sym typeface="Georgia"/>
              </a:rPr>
              <a:t>easier</a:t>
            </a: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 and </a:t>
            </a:r>
            <a:r>
              <a:rPr lang="en-AU" sz="3600" u="sng" dirty="0">
                <a:solidFill>
                  <a:srgbClr val="193ACD"/>
                </a:solidFill>
                <a:latin typeface="Georgia"/>
                <a:sym typeface="Georgia"/>
              </a:rPr>
              <a:t>faster</a:t>
            </a: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 to develop and experiment with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151758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APPS SUCK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9" name="Picture 2" descr="https://cdn-images-1.medium.com/max/1600/1*FUo2ascvtZvKtA-8iuV2xw.png">
            <a:extLst>
              <a:ext uri="{FF2B5EF4-FFF2-40B4-BE49-F238E27FC236}">
                <a16:creationId xmlns:a16="http://schemas.microsoft.com/office/drawing/2014/main" id="{6E62824B-E84C-4A3A-B5B1-41BC5445D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010" y="2595214"/>
            <a:ext cx="6734990" cy="45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11235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What do we do?…"/>
          <p:cNvSpPr txBox="1"/>
          <p:nvPr/>
        </p:nvSpPr>
        <p:spPr>
          <a:xfrm>
            <a:off x="1905000" y="3861196"/>
            <a:ext cx="7891819" cy="778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>
            <a:spAutoFit/>
          </a:bodyPr>
          <a:lstStyle/>
          <a:p>
            <a:pPr algn="l" defTabSz="457200">
              <a:spcBef>
                <a:spcPts val="1200"/>
              </a:spcBef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AU" dirty="0">
                <a:solidFill>
                  <a:schemeClr val="bg1"/>
                </a:solidFill>
              </a:rPr>
              <a:t>Background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965700" y="9270999"/>
            <a:ext cx="30226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29" name="Line"/>
          <p:cNvSpPr/>
          <p:nvPr/>
        </p:nvSpPr>
        <p:spPr>
          <a:xfrm>
            <a:off x="1907486" y="4670237"/>
            <a:ext cx="7598011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Why Now?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/>
              <a:t>AI and conversational interfaces maturing.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3394358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AI &amp; CONVERSATIONAL INTERFACES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F2C09847-E662-43E1-B46C-B8DDEDBB89A1}"/>
              </a:ext>
            </a:extLst>
          </p:cNvPr>
          <p:cNvGrpSpPr/>
          <p:nvPr/>
        </p:nvGrpSpPr>
        <p:grpSpPr>
          <a:xfrm>
            <a:off x="6467895" y="2354506"/>
            <a:ext cx="5893859" cy="5006488"/>
            <a:chOff x="0" y="0"/>
            <a:chExt cx="5893857" cy="5006486"/>
          </a:xfrm>
        </p:grpSpPr>
        <p:pic>
          <p:nvPicPr>
            <p:cNvPr id="11" name="pasted-image.png" descr="pasted-image.png">
              <a:extLst>
                <a:ext uri="{FF2B5EF4-FFF2-40B4-BE49-F238E27FC236}">
                  <a16:creationId xmlns:a16="http://schemas.microsoft.com/office/drawing/2014/main" id="{EA7C7664-D142-42F0-8F37-C6CEECCD1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189" y="3418612"/>
              <a:ext cx="2819401" cy="838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pasted-image.png" descr="pasted-image.png">
              <a:extLst>
                <a:ext uri="{FF2B5EF4-FFF2-40B4-BE49-F238E27FC236}">
                  <a16:creationId xmlns:a16="http://schemas.microsoft.com/office/drawing/2014/main" id="{BD28DCA7-13E9-45AF-8C01-0AE561B32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478559" y="2926180"/>
              <a:ext cx="1415299" cy="10989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pasted-image.jpeg" descr="pasted-image.jpeg">
              <a:extLst>
                <a:ext uri="{FF2B5EF4-FFF2-40B4-BE49-F238E27FC236}">
                  <a16:creationId xmlns:a16="http://schemas.microsoft.com/office/drawing/2014/main" id="{AB5D4BDF-809F-4828-A6FA-A8F665E43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rcRect l="3552" t="27944" b="27944"/>
            <a:stretch>
              <a:fillRect/>
            </a:stretch>
          </p:blipFill>
          <p:spPr>
            <a:xfrm>
              <a:off x="2412282" y="2075566"/>
              <a:ext cx="2719238" cy="8188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pasted-image.jpeg" descr="pasted-image.jpeg">
              <a:extLst>
                <a:ext uri="{FF2B5EF4-FFF2-40B4-BE49-F238E27FC236}">
                  <a16:creationId xmlns:a16="http://schemas.microsoft.com/office/drawing/2014/main" id="{AA6AAD4B-418E-445C-BE6F-C65B5A3A7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00854" y="0"/>
              <a:ext cx="1649476" cy="16494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asted-image.png" descr="pasted-image.png">
              <a:extLst>
                <a:ext uri="{FF2B5EF4-FFF2-40B4-BE49-F238E27FC236}">
                  <a16:creationId xmlns:a16="http://schemas.microsoft.com/office/drawing/2014/main" id="{435BDAC2-0BBD-4CA9-9417-EADF29A3B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rcRect l="33741" t="17900" r="56344" b="53382"/>
            <a:stretch>
              <a:fillRect/>
            </a:stretch>
          </p:blipFill>
          <p:spPr>
            <a:xfrm>
              <a:off x="1177077" y="1759455"/>
              <a:ext cx="1016506" cy="1234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image.jpeg" descr="pasted-image.jpeg">
              <a:extLst>
                <a:ext uri="{FF2B5EF4-FFF2-40B4-BE49-F238E27FC236}">
                  <a16:creationId xmlns:a16="http://schemas.microsoft.com/office/drawing/2014/main" id="{A19E01B8-B945-4924-ACE9-CD63B1DAC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363136" y="964422"/>
              <a:ext cx="2009241" cy="10109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image.png" descr="pasted-image.png">
              <a:extLst>
                <a:ext uri="{FF2B5EF4-FFF2-40B4-BE49-F238E27FC236}">
                  <a16:creationId xmlns:a16="http://schemas.microsoft.com/office/drawing/2014/main" id="{14AFCB6B-0E11-49D9-8036-C4F527247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/>
            </a:blip>
            <a:srcRect/>
            <a:stretch>
              <a:fillRect/>
            </a:stretch>
          </p:blipFill>
          <p:spPr>
            <a:xfrm>
              <a:off x="2479617" y="3105236"/>
              <a:ext cx="1897291" cy="6389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" name="pasted-image.png" descr="pasted-image.png">
              <a:extLst>
                <a:ext uri="{FF2B5EF4-FFF2-40B4-BE49-F238E27FC236}">
                  <a16:creationId xmlns:a16="http://schemas.microsoft.com/office/drawing/2014/main" id="{BC6558B5-3129-4CA7-9D49-2D8CA8FF2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522916" y="1050811"/>
              <a:ext cx="784226" cy="784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pasted-image.png" descr="pasted-image.png">
              <a:extLst>
                <a:ext uri="{FF2B5EF4-FFF2-40B4-BE49-F238E27FC236}">
                  <a16:creationId xmlns:a16="http://schemas.microsoft.com/office/drawing/2014/main" id="{DBB7946F-7C49-4F8D-9102-52C6C9589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459166" y="3848813"/>
              <a:ext cx="908442" cy="9084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" name="pasted-image.png" descr="pasted-image.png">
              <a:extLst>
                <a:ext uri="{FF2B5EF4-FFF2-40B4-BE49-F238E27FC236}">
                  <a16:creationId xmlns:a16="http://schemas.microsoft.com/office/drawing/2014/main" id="{353F3D8F-A87E-461F-9DAB-C4946ADBD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57383" y="4352592"/>
              <a:ext cx="2258909" cy="6538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" name="pasted-image.png" descr="pasted-image.png">
              <a:extLst>
                <a:ext uri="{FF2B5EF4-FFF2-40B4-BE49-F238E27FC236}">
                  <a16:creationId xmlns:a16="http://schemas.microsoft.com/office/drawing/2014/main" id="{2FC6BEA3-1171-4943-A102-9268F29C3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145631" y="3850884"/>
              <a:ext cx="784226" cy="9042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" name="pasted-image.png" descr="pasted-image.png">
              <a:extLst>
                <a:ext uri="{FF2B5EF4-FFF2-40B4-BE49-F238E27FC236}">
                  <a16:creationId xmlns:a16="http://schemas.microsoft.com/office/drawing/2014/main" id="{B5675933-4785-44CC-AB25-0C923A393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1937815"/>
              <a:ext cx="966537" cy="9665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5561008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s://media.licdn.com/mpr/mpr/AAEAAQAAAAAAAAhYAAAAJGVmYTAyMjQ1LTk1MmEtNDRmNy1iNTAyLWU4ZThiNzVlY2YwNQ.png">
            <a:extLst>
              <a:ext uri="{FF2B5EF4-FFF2-40B4-BE49-F238E27FC236}">
                <a16:creationId xmlns:a16="http://schemas.microsoft.com/office/drawing/2014/main" id="{7D1EF52B-6E9A-433A-AD6C-2C90D205C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9764"/>
            <a:ext cx="12943023" cy="716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38915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rends…"/>
          <p:cNvSpPr txBox="1"/>
          <p:nvPr/>
        </p:nvSpPr>
        <p:spPr>
          <a:xfrm>
            <a:off x="1905000" y="3861196"/>
            <a:ext cx="7891819" cy="1856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en-AU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OPPORTUNITIES</a:t>
            </a:r>
            <a:endParaRPr kumimoji="0" sz="4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r>
              <a:rPr kumimoji="0" lang="en-AU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So what does this mean for my customers/me?</a:t>
            </a: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965700" y="9270999"/>
            <a:ext cx="30226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79" name="Line"/>
          <p:cNvSpPr/>
          <p:nvPr/>
        </p:nvSpPr>
        <p:spPr>
          <a:xfrm>
            <a:off x="1907486" y="4670237"/>
            <a:ext cx="6272872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7447101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Opportunities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978907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CAPTIVE AUDIENCE?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0242" name="Picture 2" descr="ARTICLE_02_Image_02">
            <a:extLst>
              <a:ext uri="{FF2B5EF4-FFF2-40B4-BE49-F238E27FC236}">
                <a16:creationId xmlns:a16="http://schemas.microsoft.com/office/drawing/2014/main" id="{C07D2C27-7461-44AF-B4EB-DAB5C1356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4087596"/>
            <a:ext cx="80010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5886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Opportunities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869903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CAPTIVE AUDIENCE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7410" name="Picture 2" descr="ARTICLE_02_Image_03">
            <a:extLst>
              <a:ext uri="{FF2B5EF4-FFF2-40B4-BE49-F238E27FC236}">
                <a16:creationId xmlns:a16="http://schemas.microsoft.com/office/drawing/2014/main" id="{520AD2BB-1798-40BE-9FC5-6F95B8BA4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1" y="3949810"/>
            <a:ext cx="11259817" cy="414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76895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Opportunities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387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Tedious/Repetitive Tasks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Use for Internal Systems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685831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AUTOMATION SAVES MONEY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8434" name="Picture 2" descr="Image result for chatbot saving money">
            <a:extLst>
              <a:ext uri="{FF2B5EF4-FFF2-40B4-BE49-F238E27FC236}">
                <a16:creationId xmlns:a16="http://schemas.microsoft.com/office/drawing/2014/main" id="{552EAFB1-3D2D-4FBA-8869-815A2C6F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971" y="2357437"/>
            <a:ext cx="6667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34573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Opportunities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696779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FAST TO DELIVER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9" name="Picture 4" descr="Image result for chatfuel example screenshots">
            <a:extLst>
              <a:ext uri="{FF2B5EF4-FFF2-40B4-BE49-F238E27FC236}">
                <a16:creationId xmlns:a16="http://schemas.microsoft.com/office/drawing/2014/main" id="{92517280-6F60-40D2-8A35-CC5A7F3D8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165" y="1738705"/>
            <a:ext cx="7430835" cy="623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SaaS providers can have bots online in minutes</a:t>
            </a:r>
          </a:p>
        </p:txBody>
      </p:sp>
    </p:spTree>
    <p:extLst>
      <p:ext uri="{BB962C8B-B14F-4D97-AF65-F5344CB8AC3E}">
        <p14:creationId xmlns:p14="http://schemas.microsoft.com/office/powerpoint/2010/main" val="156203054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Opportunities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397291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UBER-PERSONALISATION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Social Profile + CRM = targeted offering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B2D326-C363-4946-A7F3-9D474EBA4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094" y="1715844"/>
            <a:ext cx="7252906" cy="649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3485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Opportunities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337706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INTEGRATION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9462" name="Picture 6" descr="Image result for chatbot integration">
            <a:extLst>
              <a:ext uri="{FF2B5EF4-FFF2-40B4-BE49-F238E27FC236}">
                <a16:creationId xmlns:a16="http://schemas.microsoft.com/office/drawing/2014/main" id="{0E67A296-5855-46C1-91D8-2C6A44DCF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18" y="3688532"/>
            <a:ext cx="11300564" cy="602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09568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rends…"/>
          <p:cNvSpPr txBox="1"/>
          <p:nvPr/>
        </p:nvSpPr>
        <p:spPr>
          <a:xfrm>
            <a:off x="1905000" y="3861196"/>
            <a:ext cx="7891819" cy="778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en-AU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TIPS &amp; TRICKS</a:t>
            </a:r>
            <a:endParaRPr kumimoji="0" sz="4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965700" y="9270999"/>
            <a:ext cx="30226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79" name="Line"/>
          <p:cNvSpPr/>
          <p:nvPr/>
        </p:nvSpPr>
        <p:spPr>
          <a:xfrm>
            <a:off x="1907486" y="4670237"/>
            <a:ext cx="6272872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4527279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22" name="Line"/>
          <p:cNvSpPr/>
          <p:nvPr/>
        </p:nvSpPr>
        <p:spPr>
          <a:xfrm>
            <a:off x="1269108" y="2790637"/>
            <a:ext cx="4216918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23" name="Our aim is to  provide a delightful insurance experience that substantially improves the health &amp; wellbeing of millions  of people."/>
          <p:cNvSpPr txBox="1"/>
          <p:nvPr/>
        </p:nvSpPr>
        <p:spPr>
          <a:xfrm>
            <a:off x="1269108" y="2912030"/>
            <a:ext cx="10993873" cy="5539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dirty="0"/>
              <a:t>Software Engineer, 15 years experience</a:t>
            </a:r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dirty="0"/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dirty="0"/>
              <a:t>Thales Australia – Software Systems Architect</a:t>
            </a:r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dirty="0"/>
              <a:t>Satalyst – Chief Technology Officer</a:t>
            </a:r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dirty="0"/>
              <a:t>Stuck – Chief Troublemaking Officer</a:t>
            </a:r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dirty="0"/>
              <a:t>Boundlss – Head of Engineering &amp; Machine Learning</a:t>
            </a:r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dirty="0"/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dirty="0"/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dirty="0"/>
              <a:t>PhD Candidate - UWA</a:t>
            </a:r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dirty="0"/>
              <a:t>System Architect – WAMbot (DARPA Challenge)</a:t>
            </a:r>
          </a:p>
        </p:txBody>
      </p:sp>
      <p:sp>
        <p:nvSpPr>
          <p:cNvPr id="224" name="OUR AIM"/>
          <p:cNvSpPr txBox="1"/>
          <p:nvPr/>
        </p:nvSpPr>
        <p:spPr>
          <a:xfrm>
            <a:off x="1265577" y="2435714"/>
            <a:ext cx="2729113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PROFESSIONAL EXPERIENCE</a:t>
            </a:r>
            <a:endParaRPr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2ED87AF4-01C4-4E7D-8C9D-4693B1427B8D}"/>
              </a:ext>
            </a:extLst>
          </p:cNvPr>
          <p:cNvSpPr/>
          <p:nvPr/>
        </p:nvSpPr>
        <p:spPr>
          <a:xfrm>
            <a:off x="1269108" y="7051574"/>
            <a:ext cx="4216918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" name="OUR AIM">
            <a:extLst>
              <a:ext uri="{FF2B5EF4-FFF2-40B4-BE49-F238E27FC236}">
                <a16:creationId xmlns:a16="http://schemas.microsoft.com/office/drawing/2014/main" id="{393272F3-0768-4D78-B541-CCB6D91E4FE0}"/>
              </a:ext>
            </a:extLst>
          </p:cNvPr>
          <p:cNvSpPr txBox="1"/>
          <p:nvPr/>
        </p:nvSpPr>
        <p:spPr>
          <a:xfrm>
            <a:off x="1265577" y="6696651"/>
            <a:ext cx="2280272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ACADEMIC EXPERIENCE</a:t>
            </a:r>
            <a:endParaRPr dirty="0"/>
          </a:p>
        </p:txBody>
      </p:sp>
      <p:sp>
        <p:nvSpPr>
          <p:cNvPr id="10" name="Encourage &amp; Reward">
            <a:extLst>
              <a:ext uri="{FF2B5EF4-FFF2-40B4-BE49-F238E27FC236}">
                <a16:creationId xmlns:a16="http://schemas.microsoft.com/office/drawing/2014/main" id="{C39946F9-D29B-4244-9167-5DD63490C4FF}"/>
              </a:ext>
            </a:extLst>
          </p:cNvPr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Aidan Morgan</a:t>
            </a: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000/1*MKLzDC_MxSX4J-KEQjKn6g.png">
            <a:extLst>
              <a:ext uri="{FF2B5EF4-FFF2-40B4-BE49-F238E27FC236}">
                <a16:creationId xmlns:a16="http://schemas.microsoft.com/office/drawing/2014/main" id="{60C45401-1C5E-489F-A76A-2F287DA92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7898"/>
            <a:ext cx="12816879" cy="827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13759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087912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PERSONALITY / VOICE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332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Use Personas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Have a Personality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pic>
        <p:nvPicPr>
          <p:cNvPr id="12" name="Picture 2" descr="https://cdn-images-1.medium.com/max/800/0*QOBHilZkGa6yAye6.">
            <a:extLst>
              <a:ext uri="{FF2B5EF4-FFF2-40B4-BE49-F238E27FC236}">
                <a16:creationId xmlns:a16="http://schemas.microsoft.com/office/drawing/2014/main" id="{E09B77FF-A907-4CA9-91B8-BE6CF7B02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793" y="2156803"/>
            <a:ext cx="6056207" cy="540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80920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225770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BOUNDLSS’ BOT - ALEX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5293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>
                <a:solidFill>
                  <a:srgbClr val="193ACD"/>
                </a:solidFill>
                <a:latin typeface="Georgia"/>
                <a:sym typeface="Georgia"/>
              </a:rPr>
              <a:t>Casual &amp; funny (but respectful)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28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>
                <a:solidFill>
                  <a:srgbClr val="193ACD"/>
                </a:solidFill>
                <a:latin typeface="Georgia"/>
                <a:sym typeface="Georgia"/>
              </a:rPr>
              <a:t>Teasing &amp; flirty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28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>
                <a:solidFill>
                  <a:srgbClr val="193ACD"/>
                </a:solidFill>
                <a:latin typeface="Georgia"/>
                <a:sym typeface="Georgia"/>
              </a:rPr>
              <a:t>Understanding and confident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28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>
                <a:solidFill>
                  <a:srgbClr val="193ACD"/>
                </a:solidFill>
                <a:latin typeface="Georgia"/>
                <a:sym typeface="Georgia"/>
              </a:rPr>
              <a:t>Fun to hang out with, takes too many selfies for Instagram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979281-61F4-4FAB-A5E2-4B643ED2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733" y="2720474"/>
            <a:ext cx="6894604" cy="427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0126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467823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DEAL WITH “SMALL TALK”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387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Most users start a conversation with ‘hi’ or ‘hello’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12% of users ask to be told a joke.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F6E9C9-AD38-47B7-98B3-5E396F811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212" y="2667000"/>
            <a:ext cx="1952625" cy="2190750"/>
          </a:xfrm>
          <a:prstGeom prst="rect">
            <a:avLst/>
          </a:prstGeom>
        </p:spPr>
      </p:pic>
      <p:pic>
        <p:nvPicPr>
          <p:cNvPr id="13" name="Picture 4" descr="https://cdn-images-1.medium.com/max/800/1*aCeZps-yYI8a7S7dAxsXgA.png">
            <a:extLst>
              <a:ext uri="{FF2B5EF4-FFF2-40B4-BE49-F238E27FC236}">
                <a16:creationId xmlns:a16="http://schemas.microsoft.com/office/drawing/2014/main" id="{617B24D3-2011-46E1-8F8F-52F26127B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972" y="5431687"/>
            <a:ext cx="4286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84200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208136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PLAN CONVERSATIONS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NLP is a “nice to have” feature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Plan the User’s Journey</a:t>
            </a:r>
          </a:p>
        </p:txBody>
      </p:sp>
      <p:pic>
        <p:nvPicPr>
          <p:cNvPr id="14" name="Picture 4" descr="https://cdn-images-1.medium.com/max/1000/1*EMMNK3SHIgYXyo82ZBBDSg.png">
            <a:extLst>
              <a:ext uri="{FF2B5EF4-FFF2-40B4-BE49-F238E27FC236}">
                <a16:creationId xmlns:a16="http://schemas.microsoft.com/office/drawing/2014/main" id="{58122B67-644D-43B6-BEA5-4F68B0AA9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263" y="3297645"/>
            <a:ext cx="7536737" cy="312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77766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3639618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GUILLERMO GETTE - /TODO SLACK APP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11110654" cy="332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i="1" dirty="0"/>
          </a:p>
          <a:p>
            <a:pPr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i="1" dirty="0"/>
              <a:t>“I was putting so much effort on making it “conversational” and actually a few helps and hints was much easier and effective than spending hours on getting the models right.”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16876934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208136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PLAN CONVERSATIONS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387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Have variety in responses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Not everything has to be text!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pic>
        <p:nvPicPr>
          <p:cNvPr id="23554" name="Picture 2" descr="Image result for chatbot response variety">
            <a:extLst>
              <a:ext uri="{FF2B5EF4-FFF2-40B4-BE49-F238E27FC236}">
                <a16:creationId xmlns:a16="http://schemas.microsoft.com/office/drawing/2014/main" id="{7967FCD7-E963-47F5-B3CC-2068FC399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513" y="3345558"/>
            <a:ext cx="6984487" cy="302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36628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339309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CHALLENGES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6" y="3606800"/>
            <a:ext cx="8931125" cy="4431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571500" lvl="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How do users find your bot?</a:t>
            </a:r>
          </a:p>
          <a:p>
            <a:pPr marL="571500" lvl="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571500" lvl="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High abandonment</a:t>
            </a:r>
          </a:p>
          <a:p>
            <a:pPr marL="571500" lvl="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571500" lvl="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Platforms are innovating quickly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12935752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rends…"/>
          <p:cNvSpPr txBox="1"/>
          <p:nvPr/>
        </p:nvSpPr>
        <p:spPr>
          <a:xfrm>
            <a:off x="1905000" y="3861196"/>
            <a:ext cx="7891819" cy="3979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en-AU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THANKYOU!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en-AU" sz="4400" b="1" dirty="0">
              <a:solidFill>
                <a:srgbClr val="FFFFFF"/>
              </a:solidFill>
              <a:latin typeface="Helvetica"/>
              <a:cs typeface="Helvetica"/>
              <a:sym typeface="Helvetic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en-AU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E: aidan.morgan@boundlss.com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en-AU" b="1" dirty="0">
              <a:solidFill>
                <a:srgbClr val="FFFFFF"/>
              </a:solidFill>
              <a:latin typeface="Helvetica"/>
              <a:cs typeface="Helvetica"/>
              <a:sym typeface="Helvetic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en-AU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T: @</a:t>
            </a:r>
            <a:r>
              <a:rPr kumimoji="0" lang="en-AU" sz="3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aidanjmorgan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965700" y="9270999"/>
            <a:ext cx="30226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79" name="Line"/>
          <p:cNvSpPr/>
          <p:nvPr/>
        </p:nvSpPr>
        <p:spPr>
          <a:xfrm>
            <a:off x="1907486" y="4670237"/>
            <a:ext cx="6272872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9341808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Back-Stretch.png" descr="Back-Stretc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5243" y="1246748"/>
            <a:ext cx="4060348" cy="7222004"/>
          </a:xfrm>
          <a:prstGeom prst="rect">
            <a:avLst/>
          </a:prstGeom>
          <a:ln>
            <a:solidFill>
              <a:srgbClr val="DDDDDD"/>
            </a:solidFill>
            <a:miter lim="400000"/>
          </a:ln>
          <a:effectLst>
            <a:outerShdw blurRad="88900" dist="25400" dir="3600000" rotWithShape="0">
              <a:srgbClr val="A7A7A7">
                <a:alpha val="76605"/>
              </a:srgbClr>
            </a:outerShdw>
          </a:effectLst>
        </p:spPr>
      </p:pic>
      <p:sp>
        <p:nvSpPr>
          <p:cNvPr id="22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22" name="Line"/>
          <p:cNvSpPr/>
          <p:nvPr/>
        </p:nvSpPr>
        <p:spPr>
          <a:xfrm>
            <a:off x="1269108" y="2790637"/>
            <a:ext cx="4216918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23" name="Our aim is to  provide a delightful insurance experience that substantially improves the health &amp; wellbeing of millions  of people."/>
          <p:cNvSpPr txBox="1"/>
          <p:nvPr/>
        </p:nvSpPr>
        <p:spPr>
          <a:xfrm>
            <a:off x="1269108" y="2912030"/>
            <a:ext cx="5023635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dirty="0"/>
              <a:t>Our aim is to </a:t>
            </a:r>
            <a:br>
              <a:rPr dirty="0"/>
            </a:br>
            <a:r>
              <a:rPr dirty="0"/>
              <a:t>substantially improves the health &amp; wellbeing of millions </a:t>
            </a:r>
            <a:br>
              <a:rPr dirty="0"/>
            </a:br>
            <a:r>
              <a:rPr dirty="0"/>
              <a:t>of people.</a:t>
            </a:r>
          </a:p>
        </p:txBody>
      </p:sp>
      <p:sp>
        <p:nvSpPr>
          <p:cNvPr id="224" name="OUR AIM"/>
          <p:cNvSpPr txBox="1"/>
          <p:nvPr/>
        </p:nvSpPr>
        <p:spPr>
          <a:xfrm>
            <a:off x="1265577" y="2435714"/>
            <a:ext cx="430407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AIM</a:t>
            </a:r>
            <a:endParaRPr dirty="0"/>
          </a:p>
        </p:txBody>
      </p:sp>
      <p:sp>
        <p:nvSpPr>
          <p:cNvPr id="8" name="Encourage &amp; Reward">
            <a:extLst>
              <a:ext uri="{FF2B5EF4-FFF2-40B4-BE49-F238E27FC236}">
                <a16:creationId xmlns:a16="http://schemas.microsoft.com/office/drawing/2014/main" id="{B68C6B9A-0F14-48F5-91C4-D7379D94FDCE}"/>
              </a:ext>
            </a:extLst>
          </p:cNvPr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Boundlss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073141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Health Assistant"/>
          <p:cNvSpPr txBox="1"/>
          <p:nvPr/>
        </p:nvSpPr>
        <p:spPr>
          <a:xfrm>
            <a:off x="1272486" y="754070"/>
            <a:ext cx="101855" cy="53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spcBef>
                <a:spcPts val="1200"/>
              </a:spcBef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endParaRPr dirty="0"/>
          </a:p>
        </p:txBody>
      </p:sp>
      <p:sp>
        <p:nvSpPr>
          <p:cNvPr id="232" name="Blended human-AI health &amp; wellness assistant."/>
          <p:cNvSpPr txBox="1"/>
          <p:nvPr/>
        </p:nvSpPr>
        <p:spPr>
          <a:xfrm>
            <a:off x="1272486" y="2085497"/>
            <a:ext cx="5318137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dirty="0"/>
              <a:t>Blended human-AI health &amp; wellness assistant. </a:t>
            </a:r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34" name="Line"/>
          <p:cNvSpPr/>
          <p:nvPr/>
        </p:nvSpPr>
        <p:spPr>
          <a:xfrm>
            <a:off x="1274254" y="1954109"/>
            <a:ext cx="4926351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35" name="HUMAN-AI HEALTH BOT"/>
          <p:cNvSpPr txBox="1"/>
          <p:nvPr/>
        </p:nvSpPr>
        <p:spPr>
          <a:xfrm>
            <a:off x="1275146" y="1592953"/>
            <a:ext cx="2194235" cy="316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HUMAN-AI HEALTH BOT</a:t>
            </a:r>
          </a:p>
        </p:txBody>
      </p:sp>
      <p:grpSp>
        <p:nvGrpSpPr>
          <p:cNvPr id="239" name="Group"/>
          <p:cNvGrpSpPr/>
          <p:nvPr/>
        </p:nvGrpSpPr>
        <p:grpSpPr>
          <a:xfrm>
            <a:off x="7028990" y="2286309"/>
            <a:ext cx="4676257" cy="2011375"/>
            <a:chOff x="0" y="0"/>
            <a:chExt cx="4676256" cy="2011373"/>
          </a:xfrm>
        </p:grpSpPr>
        <p:pic>
          <p:nvPicPr>
            <p:cNvPr id="236" name="Lloyd.png" descr="Lloyd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610" t="18925" r="5610" b="31039"/>
            <a:stretch>
              <a:fillRect/>
            </a:stretch>
          </p:blipFill>
          <p:spPr>
            <a:xfrm>
              <a:off x="2669780" y="0"/>
              <a:ext cx="2006477" cy="20113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7" name="images.jpg" descr="images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1638" t="14148" r="11638" b="14148"/>
            <a:stretch>
              <a:fillRect/>
            </a:stretch>
          </p:blipFill>
          <p:spPr>
            <a:xfrm>
              <a:off x="0" y="98623"/>
              <a:ext cx="1941215" cy="18142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" name="+"/>
            <p:cNvSpPr txBox="1"/>
            <p:nvPr/>
          </p:nvSpPr>
          <p:spPr>
            <a:xfrm>
              <a:off x="1941487" y="574278"/>
              <a:ext cx="484337" cy="862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403" tIns="50403" rIns="50403" bIns="50403" numCol="1" anchor="ctr">
              <a:spAutoFit/>
            </a:bodyPr>
            <a:lstStyle>
              <a:lvl1pPr>
                <a:defRPr sz="5000" b="1">
                  <a:solidFill>
                    <a:srgbClr val="C9604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+</a:t>
              </a:r>
            </a:p>
          </p:txBody>
        </p:sp>
      </p:grpSp>
      <p:pic>
        <p:nvPicPr>
          <p:cNvPr id="11" name="apple-watch-gold-edition.png" descr="apple-watch-gold-edition.png">
            <a:extLst>
              <a:ext uri="{FF2B5EF4-FFF2-40B4-BE49-F238E27FC236}">
                <a16:creationId xmlns:a16="http://schemas.microsoft.com/office/drawing/2014/main" id="{389B51AC-6EDC-4E00-B5F2-1B3036F10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61378" y="5218899"/>
            <a:ext cx="4011151" cy="300142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250+ wearables, biosensors &amp; health apps.">
            <a:extLst>
              <a:ext uri="{FF2B5EF4-FFF2-40B4-BE49-F238E27FC236}">
                <a16:creationId xmlns:a16="http://schemas.microsoft.com/office/drawing/2014/main" id="{8D0A5538-6361-49EF-A81F-2AF4FD789A8A}"/>
              </a:ext>
            </a:extLst>
          </p:cNvPr>
          <p:cNvSpPr txBox="1"/>
          <p:nvPr/>
        </p:nvSpPr>
        <p:spPr>
          <a:xfrm>
            <a:off x="1283418" y="5843314"/>
            <a:ext cx="4542125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dirty="0"/>
              <a:t>250+ wearables, biosensors &amp; health apps.</a:t>
            </a:r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492518C8-D7F7-4880-BE03-644DEF85AE51}"/>
              </a:ext>
            </a:extLst>
          </p:cNvPr>
          <p:cNvSpPr/>
          <p:nvPr/>
        </p:nvSpPr>
        <p:spPr>
          <a:xfrm>
            <a:off x="1272486" y="5734647"/>
            <a:ext cx="4926351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4" name="REAL TIME HEALTH &amp; ACTIVITY DATA">
            <a:extLst>
              <a:ext uri="{FF2B5EF4-FFF2-40B4-BE49-F238E27FC236}">
                <a16:creationId xmlns:a16="http://schemas.microsoft.com/office/drawing/2014/main" id="{78321A15-9818-44EB-9423-42D93419A84F}"/>
              </a:ext>
            </a:extLst>
          </p:cNvPr>
          <p:cNvSpPr txBox="1"/>
          <p:nvPr/>
        </p:nvSpPr>
        <p:spPr>
          <a:xfrm>
            <a:off x="1273378" y="5373491"/>
            <a:ext cx="3370337" cy="316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REAL TIME HEALTH &amp; ACTIVITY DATA</a:t>
            </a:r>
          </a:p>
        </p:txBody>
      </p:sp>
      <p:sp>
        <p:nvSpPr>
          <p:cNvPr id="15" name="Encourage &amp; Reward">
            <a:extLst>
              <a:ext uri="{FF2B5EF4-FFF2-40B4-BE49-F238E27FC236}">
                <a16:creationId xmlns:a16="http://schemas.microsoft.com/office/drawing/2014/main" id="{036D39D0-ED95-4468-87CA-8AD91B7FEE5B}"/>
              </a:ext>
            </a:extLst>
          </p:cNvPr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Boundlss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moothie V2.png" descr="Smoothie V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35647" y="1360799"/>
            <a:ext cx="3570091" cy="6350001"/>
          </a:xfrm>
          <a:prstGeom prst="rect">
            <a:avLst/>
          </a:prstGeom>
          <a:ln>
            <a:solidFill>
              <a:srgbClr val="A7A7A7"/>
            </a:solidFill>
            <a:miter lim="400000"/>
          </a:ln>
        </p:spPr>
      </p:pic>
      <p:pic>
        <p:nvPicPr>
          <p:cNvPr id="252" name="12-Reward-A.png" descr="12-Reward-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82382" y="1920194"/>
            <a:ext cx="3570091" cy="6350001"/>
          </a:xfrm>
          <a:prstGeom prst="rect">
            <a:avLst/>
          </a:prstGeom>
          <a:ln>
            <a:solidFill>
              <a:srgbClr val="A7A7A7"/>
            </a:solidFill>
            <a:miter lim="400000"/>
          </a:ln>
          <a:effectLst>
            <a:outerShdw blurRad="50800" dist="38664" dir="2828855" rotWithShape="0">
              <a:srgbClr val="535353">
                <a:alpha val="50000"/>
              </a:srgbClr>
            </a:outerShdw>
          </a:effectLst>
        </p:spPr>
      </p:pic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Boundlss</a:t>
            </a:r>
            <a:endParaRPr dirty="0"/>
          </a:p>
        </p:txBody>
      </p:sp>
      <p:sp>
        <p:nvSpPr>
          <p:cNvPr id="254" name="Recipes"/>
          <p:cNvSpPr txBox="1"/>
          <p:nvPr/>
        </p:nvSpPr>
        <p:spPr>
          <a:xfrm>
            <a:off x="5528543" y="7810177"/>
            <a:ext cx="153250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defRPr sz="2000" b="1">
                <a:solidFill>
                  <a:srgbClr val="598EF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Recipes 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defRPr b="1"/>
            </a:pPr>
            <a:r>
              <a:rPr b="0"/>
              <a:t> </a:t>
            </a:r>
          </a:p>
        </p:txBody>
      </p:sp>
      <p:sp>
        <p:nvSpPr>
          <p:cNvPr id="256" name="Rewards"/>
          <p:cNvSpPr txBox="1"/>
          <p:nvPr/>
        </p:nvSpPr>
        <p:spPr>
          <a:xfrm>
            <a:off x="7272572" y="8375386"/>
            <a:ext cx="12041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defRPr sz="2000" b="1">
                <a:solidFill>
                  <a:srgbClr val="598EF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Rewards </a:t>
            </a:r>
          </a:p>
        </p:txBody>
      </p:sp>
      <p:sp>
        <p:nvSpPr>
          <p:cNvPr id="257" name="Classes"/>
          <p:cNvSpPr txBox="1"/>
          <p:nvPr/>
        </p:nvSpPr>
        <p:spPr>
          <a:xfrm>
            <a:off x="8925493" y="8871635"/>
            <a:ext cx="153250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defRPr sz="2000" b="1">
                <a:solidFill>
                  <a:srgbClr val="598EF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Classes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59" name="Yoga.png" descr="Yog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34184" y="2476159"/>
            <a:ext cx="3570091" cy="6350001"/>
          </a:xfrm>
          <a:prstGeom prst="rect">
            <a:avLst/>
          </a:prstGeom>
          <a:ln>
            <a:solidFill>
              <a:srgbClr val="A7A7A7"/>
            </a:solidFill>
            <a:miter lim="400000"/>
          </a:ln>
        </p:spPr>
      </p:pic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sz="3500" dirty="0"/>
              <a:t>Encourage and reward healthy lifestyles: discounts on premiums &amp;</a:t>
            </a:r>
            <a:br>
              <a:rPr sz="3500" dirty="0"/>
            </a:br>
            <a:r>
              <a:rPr sz="3500" dirty="0"/>
              <a:t>health services.</a:t>
            </a:r>
            <a:r>
              <a:rPr dirty="0"/>
              <a:t> </a:t>
            </a: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706"/>
            <a:ext cx="2194235" cy="316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HUMAN-AI HEALTH BOT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Background</a:t>
            </a:r>
            <a:endParaRPr dirty="0"/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defRPr b="1"/>
            </a:pPr>
            <a:r>
              <a:rPr b="0"/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9281854" cy="5601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/>
              <a:t>What are chatbots?</a:t>
            </a:r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/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/>
              <a:t>Why now?</a:t>
            </a:r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/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/>
              <a:t>Opportunities</a:t>
            </a:r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/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/>
              <a:t>Build a Chatbot</a:t>
            </a:r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/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/>
              <a:t>Tips for building your own Chatbot</a:t>
            </a:r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dirty="0"/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071608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OVERVIEW</a:t>
            </a:r>
            <a:endParaRPr dirty="0"/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8537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rends…"/>
          <p:cNvSpPr txBox="1"/>
          <p:nvPr/>
        </p:nvSpPr>
        <p:spPr>
          <a:xfrm>
            <a:off x="1905000" y="3861196"/>
            <a:ext cx="7891819" cy="1394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>
            <a:spAutoFit/>
          </a:bodyPr>
          <a:lstStyle/>
          <a:p>
            <a:pPr algn="l" defTabSz="457200">
              <a:spcBef>
                <a:spcPts val="1200"/>
              </a:spcBef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AU" dirty="0">
                <a:solidFill>
                  <a:schemeClr val="bg1"/>
                </a:solidFill>
              </a:rPr>
              <a:t>WHAT ARE CHATBOTS</a:t>
            </a:r>
            <a:endParaRPr dirty="0">
              <a:solidFill>
                <a:schemeClr val="bg1"/>
              </a:solidFill>
            </a:endParaRPr>
          </a:p>
          <a:p>
            <a:pPr algn="l" defTabSz="457200">
              <a:spcBef>
                <a:spcPts val="1200"/>
              </a:spcBef>
              <a:defRPr sz="3000"/>
            </a:pPr>
            <a:r>
              <a:rPr lang="en-AU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What are we even talking about?</a:t>
            </a:r>
            <a:endParaRPr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965700" y="9270999"/>
            <a:ext cx="30226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79" name="Line"/>
          <p:cNvSpPr/>
          <p:nvPr/>
        </p:nvSpPr>
        <p:spPr>
          <a:xfrm>
            <a:off x="1907486" y="4670237"/>
            <a:ext cx="6272872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Intelligent Assistants"/>
          <p:cNvSpPr txBox="1"/>
          <p:nvPr/>
        </p:nvSpPr>
        <p:spPr>
          <a:xfrm>
            <a:off x="1270000" y="757252"/>
            <a:ext cx="3498554" cy="53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What are Chatbots?</a:t>
            </a:r>
            <a:endParaRPr dirty="0"/>
          </a:p>
        </p:txBody>
      </p:sp>
      <p:sp>
        <p:nvSpPr>
          <p:cNvPr id="34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83699"/>
            <a:ext cx="762000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grpSp>
        <p:nvGrpSpPr>
          <p:cNvPr id="351" name="Group"/>
          <p:cNvGrpSpPr/>
          <p:nvPr/>
        </p:nvGrpSpPr>
        <p:grpSpPr>
          <a:xfrm>
            <a:off x="1278231" y="2866343"/>
            <a:ext cx="7753035" cy="5330294"/>
            <a:chOff x="0" y="5197"/>
            <a:chExt cx="4946063" cy="5330287"/>
          </a:xfrm>
        </p:grpSpPr>
        <p:sp>
          <p:nvSpPr>
            <p:cNvPr id="348" name="Line"/>
            <p:cNvSpPr/>
            <p:nvPr/>
          </p:nvSpPr>
          <p:spPr>
            <a:xfrm>
              <a:off x="39587" y="345517"/>
              <a:ext cx="3084528" cy="12526"/>
            </a:xfrm>
            <a:prstGeom prst="line">
              <a:avLst/>
            </a:prstGeom>
            <a:noFill/>
            <a:ln w="25400" cap="flat">
              <a:solidFill>
                <a:srgbClr val="193ACD"/>
              </a:solidFill>
              <a:prstDash val="solid"/>
              <a:bevel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l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349" name="AI &amp; CONVERSATIONAL INTERFACES"/>
            <p:cNvSpPr txBox="1"/>
            <p:nvPr/>
          </p:nvSpPr>
          <p:spPr>
            <a:xfrm>
              <a:off x="0" y="5197"/>
              <a:ext cx="4946063" cy="317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403" tIns="50403" rIns="50403" bIns="50403" numCol="1" anchor="ctr">
              <a:spAutoFit/>
            </a:bodyPr>
            <a:lstStyle>
              <a:lvl1pPr algn="l">
                <a:defRPr sz="1400" b="1">
                  <a:solidFill>
                    <a:srgbClr val="193ACD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en-AU" dirty="0"/>
                <a:t>USER INTERFACE THAT MIMICS TALKING TO A HUMAN</a:t>
              </a:r>
              <a:endParaRPr dirty="0"/>
            </a:p>
          </p:txBody>
        </p:sp>
        <p:sp>
          <p:nvSpPr>
            <p:cNvPr id="350" name="AI and conversational interfaces maturing."/>
            <p:cNvSpPr txBox="1"/>
            <p:nvPr/>
          </p:nvSpPr>
          <p:spPr>
            <a:xfrm>
              <a:off x="25400" y="488009"/>
              <a:ext cx="4646662" cy="4847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57200">
                <a:defRPr sz="4500">
                  <a:solidFill>
                    <a:srgbClr val="193ACD"/>
                  </a:solidFill>
                  <a:latin typeface="Georgia"/>
                  <a:ea typeface="Georgia"/>
                  <a:cs typeface="Georgia"/>
                  <a:sym typeface="Georgia"/>
                </a:defRPr>
              </a:lvl1pPr>
            </a:lstStyle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AU" dirty="0"/>
                <a:t>Interact in human terms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AU" dirty="0"/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AU" dirty="0"/>
                <a:t>Function on top of messaging platforms</a:t>
              </a:r>
              <a:endParaRPr dirty="0"/>
            </a:p>
          </p:txBody>
        </p:sp>
      </p:grpSp>
      <p:sp>
        <p:nvSpPr>
          <p:cNvPr id="352" name="Text"/>
          <p:cNvSpPr txBox="1"/>
          <p:nvPr/>
        </p:nvSpPr>
        <p:spPr>
          <a:xfrm>
            <a:off x="6096000" y="9270999"/>
            <a:ext cx="7620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200"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pPr>
            <a:fld id="{86CB4B4D-7CA3-9044-876B-883B54F8677D}" type="slidenum">
              <a:t>9</a:t>
            </a:fld>
            <a:r>
              <a:t>￼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403" tIns="50403" rIns="50403" bIns="50403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403" tIns="50403" rIns="50403" bIns="50403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403" tIns="50403" rIns="50403" bIns="50403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403" tIns="50403" rIns="50403" bIns="50403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827</Words>
  <Application>Microsoft Office PowerPoint</Application>
  <PresentationFormat>Custom</PresentationFormat>
  <Paragraphs>265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Georgia</vt:lpstr>
      <vt:lpstr>Gill Sans</vt:lpstr>
      <vt:lpstr>Gill Sans Light</vt:lpstr>
      <vt:lpstr>Gill Sans SemiBold</vt:lpstr>
      <vt:lpstr>Helvetica</vt:lpstr>
      <vt:lpstr>Helvetica Neue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Aidan Morgan</dc:creator>
  <cp:lastModifiedBy>Aidan Morgan</cp:lastModifiedBy>
  <cp:revision>17</cp:revision>
  <dcterms:modified xsi:type="dcterms:W3CDTF">2017-08-02T12:11:46Z</dcterms:modified>
</cp:coreProperties>
</file>